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PT Sans Narrow"/>
      <p:regular r:id="rId38"/>
      <p:bold r:id="rId39"/>
    </p:embeddedFont>
    <p:embeddedFont>
      <p:font typeface="Droid Sans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roidSans-regular.fntdata"/><Relationship Id="rId20" Type="http://schemas.openxmlformats.org/officeDocument/2006/relationships/slide" Target="slides/slide16.xml"/><Relationship Id="rId41" Type="http://schemas.openxmlformats.org/officeDocument/2006/relationships/font" Target="fonts/DroidSans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TSansNarrow-bold.fntdata"/><Relationship Id="rId16" Type="http://schemas.openxmlformats.org/officeDocument/2006/relationships/slide" Target="slides/slide12.xml"/><Relationship Id="rId38" Type="http://schemas.openxmlformats.org/officeDocument/2006/relationships/font" Target="fonts/PTSansNarrow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127.0.0.1:500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1489575"/>
            <a:ext cx="8520600" cy="1044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b="1" lang="en" sz="6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TechCrunch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5338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8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 Simple Topic Recommender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900" y="448249"/>
            <a:ext cx="3547949" cy="424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700" y="669374"/>
            <a:ext cx="3508575" cy="366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93C47D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847675" y="14617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500">
                <a:latin typeface="PT Sans Narrow"/>
                <a:ea typeface="PT Sans Narrow"/>
                <a:cs typeface="PT Sans Narrow"/>
                <a:sym typeface="PT Sans Narrow"/>
              </a:rPr>
              <a:t>User</a:t>
            </a:r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417900" y="14617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500">
                <a:latin typeface="PT Sans Narrow"/>
                <a:ea typeface="PT Sans Narrow"/>
                <a:cs typeface="PT Sans Narrow"/>
                <a:sym typeface="PT Sans Narrow"/>
              </a:rPr>
              <a:t>Users</a:t>
            </a:r>
          </a:p>
        </p:txBody>
      </p:sp>
      <p:sp>
        <p:nvSpPr>
          <p:cNvPr id="113" name="Shape 113"/>
          <p:cNvSpPr/>
          <p:nvPr/>
        </p:nvSpPr>
        <p:spPr>
          <a:xfrm>
            <a:off x="3981650" y="2323775"/>
            <a:ext cx="13056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0775"/>
            <a:ext cx="8839201" cy="365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307250"/>
            <a:ext cx="8520600" cy="252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3300">
                <a:latin typeface="PT Sans Narrow"/>
                <a:ea typeface="PT Sans Narrow"/>
                <a:cs typeface="PT Sans Narrow"/>
                <a:sym typeface="PT Sans Narrow"/>
              </a:rPr>
              <a:t>'twitter announc remov music app app store later afternoon alreadi download app stop work april music disappear surpris high profil launch earli last year app popular wane fall regard failur … ...’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21095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48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Recommendation System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TF-IDF Matrix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25" y="1164374"/>
            <a:ext cx="7860975" cy="39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339425" y="2245375"/>
            <a:ext cx="3393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5143500" y="2219275"/>
            <a:ext cx="548400" cy="274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Dimensionality</a:t>
            </a:r>
            <a:r>
              <a:rPr lang="en" sz="3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Reduction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296075"/>
            <a:ext cx="8421900" cy="160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80000"/>
              <a:buFont typeface="PT Sans Narrow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Principal Components Analysis using SVD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100" y="2098599"/>
            <a:ext cx="6540324" cy="274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5RtV.gif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50" y="1343525"/>
            <a:ext cx="8877100" cy="30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type="title"/>
          </p:nvPr>
        </p:nvSpPr>
        <p:spPr>
          <a:xfrm>
            <a:off x="220325" y="381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PT Sans Narrow"/>
                <a:ea typeface="PT Sans Narrow"/>
                <a:cs typeface="PT Sans Narrow"/>
                <a:sym typeface="PT Sans Narrow"/>
              </a:rPr>
              <a:t>Clustering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749" y="33674"/>
            <a:ext cx="7166376" cy="5076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1409900" y="770200"/>
            <a:ext cx="5484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425" y="456900"/>
            <a:ext cx="4358725" cy="43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75" y="17875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 rot="-8298255">
            <a:off x="4160193" y="1586203"/>
            <a:ext cx="390122" cy="13174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3598800" y="1211950"/>
            <a:ext cx="1044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Topic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4544700" y="1718925"/>
            <a:ext cx="2269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Recommended Topic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Euclidean Distance Matrix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75" y="1079425"/>
            <a:ext cx="790619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4246650" y="3433350"/>
            <a:ext cx="622800" cy="387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Example Recommendation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2995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latin typeface="PT Sans Narrow"/>
                <a:ea typeface="PT Sans Narrow"/>
                <a:cs typeface="PT Sans Narrow"/>
                <a:sym typeface="PT Sans Narrow"/>
              </a:rPr>
              <a:t>HTC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Blackberry:   0.06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Nokia:   0.07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Iphone:   0.15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225" y="1299575"/>
            <a:ext cx="3711900" cy="29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Example Recommendation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995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T Sans Narrow"/>
                <a:ea typeface="PT Sans Narrow"/>
                <a:cs typeface="PT Sans Narrow"/>
                <a:sym typeface="PT Sans Narrow"/>
              </a:rPr>
              <a:t>Facebook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Facebook-Messenger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0.02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F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acebook-Ipo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0.03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F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acebook-Whatsapp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0.24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723" y="1299573"/>
            <a:ext cx="2746224" cy="27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Example Recommendation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2995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T Sans Narrow"/>
                <a:ea typeface="PT Sans Narrow"/>
                <a:cs typeface="PT Sans Narrow"/>
                <a:sym typeface="PT Sans Narrow"/>
              </a:rPr>
              <a:t>Twitter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Jack-Dorsey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0.03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Vine:   0.14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Twitter-Vine:   0.15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599" y="1121375"/>
            <a:ext cx="3043025" cy="30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Example Recommendation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2995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T Sans Narrow"/>
                <a:ea typeface="PT Sans Narrow"/>
                <a:cs typeface="PT Sans Narrow"/>
                <a:sym typeface="PT Sans Narrow"/>
              </a:rPr>
              <a:t>Tesla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Windows-10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0.13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F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lipBoard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0.18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  <a:buAutoNum type="arabicPeriod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R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aspberry-Pi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:   0.20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021" y="1540446"/>
            <a:ext cx="5311674" cy="24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21095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48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Web App using Flask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00" y="76199"/>
            <a:ext cx="4981465" cy="49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7869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http://127.0.0.1:5000/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250950" y="1966650"/>
            <a:ext cx="8642100" cy="166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2800">
                <a:latin typeface="Droid Sans"/>
                <a:ea typeface="Droid Sans"/>
                <a:cs typeface="Droid Sans"/>
                <a:sym typeface="Droid Sans"/>
              </a:rPr>
              <a:t>Build a simple </a:t>
            </a:r>
            <a:r>
              <a:rPr b="1" i="1" lang="en" sz="2800">
                <a:latin typeface="Droid Sans"/>
                <a:ea typeface="Droid Sans"/>
                <a:cs typeface="Droid Sans"/>
                <a:sym typeface="Droid Sans"/>
              </a:rPr>
              <a:t>recommender</a:t>
            </a:r>
            <a:r>
              <a:rPr i="1" lang="en" sz="2800">
                <a:latin typeface="Droid Sans"/>
                <a:ea typeface="Droid Sans"/>
                <a:cs typeface="Droid Sans"/>
                <a:sym typeface="Droid Sans"/>
              </a:rPr>
              <a:t> that suggests similar </a:t>
            </a:r>
            <a:r>
              <a:rPr b="1" i="1" lang="en" sz="2800">
                <a:latin typeface="Droid Sans"/>
                <a:ea typeface="Droid Sans"/>
                <a:cs typeface="Droid Sans"/>
                <a:sym typeface="Droid Sans"/>
              </a:rPr>
              <a:t>topics </a:t>
            </a:r>
            <a:r>
              <a:rPr i="1" lang="en" sz="2800">
                <a:latin typeface="Droid Sans"/>
                <a:ea typeface="Droid Sans"/>
                <a:cs typeface="Droid Sans"/>
                <a:sym typeface="Droid Sans"/>
              </a:rPr>
              <a:t>given </a:t>
            </a:r>
            <a:r>
              <a:rPr b="1" i="1" lang="en" sz="2800">
                <a:latin typeface="Droid Sans"/>
                <a:ea typeface="Droid Sans"/>
                <a:cs typeface="Droid Sans"/>
                <a:sym typeface="Droid Sans"/>
              </a:rPr>
              <a:t>a user’s preferred topic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21095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48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Sentiment Analysis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775" y="87125"/>
            <a:ext cx="7183625" cy="49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5275"/>
            <a:ext cx="92034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182875" y="4596600"/>
            <a:ext cx="349800" cy="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181850" y="4078400"/>
            <a:ext cx="349800" cy="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531650" y="1593800"/>
            <a:ext cx="349800" cy="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531650" y="1684400"/>
            <a:ext cx="349800" cy="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Future Works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12569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Expand the number of topics to more than 50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Improve the Flask web app</a:t>
            </a:r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buSzPct val="100000"/>
              <a:buFont typeface="PT Sans Narrow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Time series analysis on sentiments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48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9339"/>
            <a:ext cx="9144000" cy="378482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2125750" y="1070450"/>
            <a:ext cx="2832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>
                <a:latin typeface="PT Sans Narrow"/>
                <a:ea typeface="PT Sans Narrow"/>
                <a:cs typeface="PT Sans Narrow"/>
                <a:sym typeface="PT Sans Narrow"/>
              </a:rPr>
              <a:t>40,000 Posts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87" y="284525"/>
            <a:ext cx="8544416" cy="45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990550" y="863550"/>
            <a:ext cx="5876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SzPct val="71428"/>
              <a:buFont typeface="PT Sans Narrow"/>
            </a:pPr>
            <a:r>
              <a:rPr lang="en" sz="3500">
                <a:latin typeface="PT Sans Narrow"/>
                <a:ea typeface="PT Sans Narrow"/>
                <a:cs typeface="PT Sans Narrow"/>
                <a:sym typeface="PT Sans Narrow"/>
              </a:rPr>
              <a:t>Author</a:t>
            </a:r>
          </a:p>
          <a:p>
            <a:pPr indent="-387350" lvl="0" marL="457200" rtl="0">
              <a:spcBef>
                <a:spcPts val="0"/>
              </a:spcBef>
              <a:buSzPct val="71428"/>
              <a:buFont typeface="PT Sans Narrow"/>
            </a:pPr>
            <a:r>
              <a:rPr lang="en" sz="3500">
                <a:latin typeface="PT Sans Narrow"/>
                <a:ea typeface="PT Sans Narrow"/>
                <a:cs typeface="PT Sans Narrow"/>
                <a:sym typeface="PT Sans Narrow"/>
              </a:rPr>
              <a:t>Category</a:t>
            </a:r>
          </a:p>
          <a:p>
            <a:pPr indent="-387350" lvl="0" marL="457200" rtl="0">
              <a:spcBef>
                <a:spcPts val="0"/>
              </a:spcBef>
              <a:buSzPct val="71428"/>
              <a:buFont typeface="PT Sans Narrow"/>
            </a:pPr>
            <a:r>
              <a:rPr lang="en" sz="3500">
                <a:latin typeface="PT Sans Narrow"/>
                <a:ea typeface="PT Sans Narrow"/>
                <a:cs typeface="PT Sans Narrow"/>
                <a:sym typeface="PT Sans Narrow"/>
              </a:rPr>
              <a:t>Section</a:t>
            </a:r>
          </a:p>
          <a:p>
            <a:pPr indent="-387350" lvl="0" marL="457200" rtl="0">
              <a:spcBef>
                <a:spcPts val="0"/>
              </a:spcBef>
              <a:buSzPct val="71428"/>
              <a:buFont typeface="PT Sans Narrow"/>
            </a:pPr>
            <a:r>
              <a:rPr lang="en" sz="3500">
                <a:latin typeface="PT Sans Narrow"/>
                <a:ea typeface="PT Sans Narrow"/>
                <a:cs typeface="PT Sans Narrow"/>
                <a:sym typeface="PT Sans Narrow"/>
              </a:rPr>
              <a:t>Tag</a:t>
            </a:r>
          </a:p>
          <a:p>
            <a:pPr indent="-387350" lvl="0" marL="457200" rtl="0">
              <a:spcBef>
                <a:spcPts val="0"/>
              </a:spcBef>
              <a:buSzPct val="71428"/>
              <a:buFont typeface="PT Sans Narrow"/>
            </a:pPr>
            <a:r>
              <a:rPr lang="en" sz="3500">
                <a:latin typeface="PT Sans Narrow"/>
                <a:ea typeface="PT Sans Narrow"/>
                <a:cs typeface="PT Sans Narrow"/>
                <a:sym typeface="PT Sans Narrow"/>
              </a:rPr>
              <a:t>URL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21095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b="1" lang="en" sz="48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Natural Language Processing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22175"/>
            <a:ext cx="8520600" cy="44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